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emf" ContentType="image/x-emf"/>
  <Default Extension="ts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503" r:id="rId3"/>
    <p:sldId id="497" r:id="rId4"/>
    <p:sldId id="498" r:id="rId5"/>
    <p:sldId id="499" r:id="rId6"/>
    <p:sldId id="500" r:id="rId7"/>
    <p:sldId id="501" r:id="rId8"/>
    <p:sldId id="507" r:id="rId9"/>
    <p:sldId id="508" r:id="rId10"/>
    <p:sldId id="509" r:id="rId11"/>
    <p:sldId id="502" r:id="rId12"/>
    <p:sldId id="505" r:id="rId13"/>
    <p:sldId id="506" r:id="rId14"/>
    <p:sldId id="262" r:id="rId15"/>
  </p:sldIdLst>
  <p:sldSz cx="12192000" cy="6858000"/>
  <p:notesSz cx="6858000" cy="9144000"/>
  <p:embeddedFontLst>
    <p:embeddedFont>
      <p:font typeface="Colosseum Bold"/>
      <p:bold r:id="rId17"/>
    </p:embeddedFont>
    <p:embeddedFont>
      <p:font typeface="ＭＳ Ｐゴシック" pitchFamily="34" charset="-128"/>
      <p:regular r:id="rId18"/>
    </p:embeddedFont>
    <p:embeddedFont>
      <p:font typeface="Arial Black" pitchFamily="34" charset="0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pPr/>
              <a:t>14/03/2023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="" xmlns:a16="http://schemas.microsoft.com/office/drawing/2014/main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media" Target="../media/media14.ts"/><Relationship Id="rId3" Type="http://schemas.openxmlformats.org/officeDocument/2006/relationships/video" Target="../media/media13.ts"/><Relationship Id="rId7" Type="http://schemas.microsoft.com/office/2007/relationships/media" Target="../media/media11.ts"/><Relationship Id="rId12" Type="http://schemas.openxmlformats.org/officeDocument/2006/relationships/image" Target="../media/image45.png"/><Relationship Id="rId2" Type="http://schemas.openxmlformats.org/officeDocument/2006/relationships/video" Target="../media/media12.ts"/><Relationship Id="rId1" Type="http://schemas.openxmlformats.org/officeDocument/2006/relationships/video" Target="../media/media11.ts"/><Relationship Id="rId6" Type="http://schemas.openxmlformats.org/officeDocument/2006/relationships/image" Target="../media/image32.png"/><Relationship Id="rId11" Type="http://schemas.microsoft.com/office/2007/relationships/media" Target="../media/media13.ts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4.png"/><Relationship Id="rId4" Type="http://schemas.openxmlformats.org/officeDocument/2006/relationships/video" Target="../media/media14.ts"/><Relationship Id="rId9" Type="http://schemas.microsoft.com/office/2007/relationships/media" Target="../media/media12.ts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2.ts"/><Relationship Id="rId3" Type="http://schemas.openxmlformats.org/officeDocument/2006/relationships/video" Target="../media/media3.ts"/><Relationship Id="rId7" Type="http://schemas.openxmlformats.org/officeDocument/2006/relationships/image" Target="../media/image33.png"/><Relationship Id="rId2" Type="http://schemas.openxmlformats.org/officeDocument/2006/relationships/video" Target="../media/media2.ts"/><Relationship Id="rId1" Type="http://schemas.openxmlformats.org/officeDocument/2006/relationships/video" Target="../media/media1.ts"/><Relationship Id="rId6" Type="http://schemas.microsoft.com/office/2007/relationships/media" Target="../media/media1.ts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media" Target="../media/media3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.xml"/><Relationship Id="rId7" Type="http://schemas.microsoft.com/office/2007/relationships/media" Target="../media/media5.ts"/><Relationship Id="rId2" Type="http://schemas.openxmlformats.org/officeDocument/2006/relationships/video" Target="../media/media5.ts"/><Relationship Id="rId1" Type="http://schemas.openxmlformats.org/officeDocument/2006/relationships/video" Target="../media/media4.ts"/><Relationship Id="rId6" Type="http://schemas.openxmlformats.org/officeDocument/2006/relationships/image" Target="../media/image36.png"/><Relationship Id="rId5" Type="http://schemas.microsoft.com/office/2007/relationships/media" Target="../media/media4.ts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7.ts"/><Relationship Id="rId3" Type="http://schemas.openxmlformats.org/officeDocument/2006/relationships/video" Target="../media/media8.ts"/><Relationship Id="rId7" Type="http://schemas.openxmlformats.org/officeDocument/2006/relationships/image" Target="../media/image38.png"/><Relationship Id="rId2" Type="http://schemas.openxmlformats.org/officeDocument/2006/relationships/video" Target="../media/media7.ts"/><Relationship Id="rId1" Type="http://schemas.openxmlformats.org/officeDocument/2006/relationships/video" Target="../media/media6.ts"/><Relationship Id="rId6" Type="http://schemas.microsoft.com/office/2007/relationships/media" Target="../media/media6.ts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microsoft.com/office/2007/relationships/media" Target="../media/media8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microsoft.com/office/2007/relationships/media" Target="../media/media10.ts"/><Relationship Id="rId2" Type="http://schemas.openxmlformats.org/officeDocument/2006/relationships/video" Target="../media/media10.ts"/><Relationship Id="rId1" Type="http://schemas.openxmlformats.org/officeDocument/2006/relationships/video" Target="../media/media9.ts"/><Relationship Id="rId6" Type="http://schemas.openxmlformats.org/officeDocument/2006/relationships/image" Target="../media/image41.png"/><Relationship Id="rId5" Type="http://schemas.microsoft.com/office/2007/relationships/media" Target="../media/media9.ts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Уровень 1 - Кондиции в </a:t>
            </a:r>
            <a:r>
              <a:rPr lang="ru-RU" b="1" dirty="0"/>
              <a:t>регби: Дети</a:t>
            </a:r>
            <a:endParaRPr lang="en-IE" b="1" dirty="0"/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 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73AC95-CA84-4744-87A9-18B2597BE15B}"/>
              </a:ext>
            </a:extLst>
          </p:cNvPr>
          <p:cNvSpPr txBox="1"/>
          <p:nvPr/>
        </p:nvSpPr>
        <p:spPr>
          <a:xfrm>
            <a:off x="10663311" y="6337714"/>
            <a:ext cx="139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</a:t>
            </a:r>
            <a:r>
              <a:rPr lang="ru-RU" dirty="0" smtClean="0"/>
              <a:t>С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985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B02D396-A763-48F3-8F04-5E1CC7A5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469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Задание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67CB8C3-CD09-4D22-816A-2861DFED2C93}"/>
              </a:ext>
            </a:extLst>
          </p:cNvPr>
          <p:cNvSpPr txBox="1">
            <a:spLocks/>
          </p:cNvSpPr>
          <p:nvPr/>
        </p:nvSpPr>
        <p:spPr>
          <a:xfrm>
            <a:off x="548640" y="1853317"/>
            <a:ext cx="10952666" cy="3284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dirty="0"/>
              <a:t>Основываясь на том, что мы обсудили и продемонстрировали, вы должны разработать структурированную 20-минутную разминку, которую можно было бы использовать с детской командой по регби</a:t>
            </a:r>
            <a:r>
              <a:rPr lang="ru-RU" dirty="0" smtClean="0"/>
              <a:t>.</a:t>
            </a:r>
          </a:p>
          <a:p>
            <a:pPr>
              <a:spcAft>
                <a:spcPts val="600"/>
              </a:spcAft>
            </a:pP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У вас должно быть время для каждого раздела и упражнения, чтобы разминка не длилась дольше запланированного.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925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65986F5-E4C6-465E-9A0C-984C7F673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38657"/>
            <a:ext cx="11203942" cy="718048"/>
          </a:xfrm>
        </p:spPr>
        <p:txBody>
          <a:bodyPr>
            <a:normAutofit/>
          </a:bodyPr>
          <a:lstStyle/>
          <a:p>
            <a:r>
              <a:rPr lang="ru-RU" b="1" dirty="0"/>
              <a:t>Заминка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3E1A011D-F98D-498E-8674-6516F1D45598}"/>
              </a:ext>
            </a:extLst>
          </p:cNvPr>
          <p:cNvSpPr txBox="1">
            <a:spLocks/>
          </p:cNvSpPr>
          <p:nvPr/>
        </p:nvSpPr>
        <p:spPr>
          <a:xfrm>
            <a:off x="548639" y="1766231"/>
            <a:ext cx="10885555" cy="3785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ru-RU" dirty="0"/>
              <a:t>Цель заминки </a:t>
            </a:r>
            <a:r>
              <a:rPr lang="ru-RU" dirty="0" smtClean="0"/>
              <a:t>- вернуть </a:t>
            </a:r>
            <a:r>
              <a:rPr lang="ru-RU" dirty="0"/>
              <a:t>тело и сознание в состояние покоя. </a:t>
            </a:r>
            <a:endParaRPr lang="en-IE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Цель любой программы заминки </a:t>
            </a:r>
            <a:r>
              <a:rPr lang="ru-RU" dirty="0" smtClean="0"/>
              <a:t>- возвращение </a:t>
            </a:r>
            <a:r>
              <a:rPr lang="ru-RU" dirty="0"/>
              <a:t>к </a:t>
            </a:r>
            <a:r>
              <a:rPr lang="ru-RU" dirty="0" smtClean="0"/>
              <a:t>состоянию, которое </a:t>
            </a:r>
            <a:r>
              <a:rPr lang="ru-RU" dirty="0"/>
              <a:t>было до тренировки. </a:t>
            </a:r>
            <a:endParaRPr lang="en-IE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Легкие упражнения или работа над навыками </a:t>
            </a:r>
            <a:r>
              <a:rPr lang="ru-RU" dirty="0" smtClean="0"/>
              <a:t>могут быть включены </a:t>
            </a:r>
            <a:r>
              <a:rPr lang="ru-RU" dirty="0"/>
              <a:t>в заминку. </a:t>
            </a:r>
            <a:r>
              <a:rPr lang="en-IE" dirty="0"/>
              <a:t> </a:t>
            </a:r>
          </a:p>
          <a:p>
            <a:pPr marL="285750" indent="-285750">
              <a:spcAft>
                <a:spcPts val="600"/>
              </a:spcAft>
            </a:pPr>
            <a:r>
              <a:rPr lang="ru-RU" dirty="0"/>
              <a:t>Статическая растяжка также должна быть включена в программу заминки. </a:t>
            </a:r>
            <a:endParaRPr lang="en-IE" dirty="0"/>
          </a:p>
          <a:p>
            <a:pPr marL="285750" indent="-285750">
              <a:spcAft>
                <a:spcPts val="600"/>
              </a:spcAft>
            </a:pPr>
            <a:endParaRPr lang="en-IE" dirty="0"/>
          </a:p>
          <a:p>
            <a:pPr marL="285750" indent="-285750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613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6039847F-C1CB-434F-ACBF-BEB865C6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12120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Заминка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802D523F-7793-4DBE-BD30-0E56DBEAF4FE}"/>
              </a:ext>
            </a:extLst>
          </p:cNvPr>
          <p:cNvSpPr txBox="1">
            <a:spLocks/>
          </p:cNvSpPr>
          <p:nvPr/>
        </p:nvSpPr>
        <p:spPr>
          <a:xfrm>
            <a:off x="1138249" y="1492304"/>
            <a:ext cx="9991305" cy="4674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Статическая растяжка на все тело может использоваться во время заминки, чтобы помочь детям вернуться к </a:t>
            </a:r>
            <a:r>
              <a:rPr lang="ru-RU" sz="2400" dirty="0" smtClean="0"/>
              <a:t>состоянию, </a:t>
            </a:r>
            <a:r>
              <a:rPr lang="ru-RU" sz="2400" dirty="0"/>
              <a:t>которое было до </a:t>
            </a:r>
            <a:r>
              <a:rPr lang="ru-RU" sz="2400" dirty="0" smtClean="0"/>
              <a:t>тренировки, а </a:t>
            </a:r>
            <a:r>
              <a:rPr lang="ru-RU" sz="2400" dirty="0"/>
              <a:t>также поработать над гибкостью.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Некоторые из основных групп мышц, которые необходимо растянуть, </a:t>
            </a:r>
            <a:r>
              <a:rPr lang="ru-RU" sz="2400" dirty="0" smtClean="0"/>
              <a:t>включают</a:t>
            </a:r>
            <a:r>
              <a:rPr lang="en-US" sz="2400" dirty="0" smtClean="0"/>
              <a:t>:</a:t>
            </a:r>
            <a:endParaRPr lang="en-US" sz="2400" dirty="0"/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Икроножные мышцы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 smtClean="0"/>
              <a:t>Четырехглавую мышцу 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Мышцы задней поверхности бедра 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 smtClean="0"/>
              <a:t>Мышцы </a:t>
            </a:r>
            <a:r>
              <a:rPr lang="ru-RU" dirty="0"/>
              <a:t>плечевого пояса 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Теперь мы рассмотрим примеры статической растяжки для каждой из этих групп мышц</a:t>
            </a:r>
            <a:r>
              <a:rPr lang="ru-RU" sz="2400" dirty="0" smtClean="0"/>
              <a:t>.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5731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D8AC1D3-4DAC-46E2-AAC4-3B74FF41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25307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Заминка </a:t>
            </a:r>
            <a:r>
              <a:rPr lang="en-US" b="1" dirty="0"/>
              <a:t>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0068578A-0899-47C5-86B0-7DE64241A3DA}"/>
              </a:ext>
            </a:extLst>
          </p:cNvPr>
          <p:cNvSpPr txBox="1">
            <a:spLocks/>
          </p:cNvSpPr>
          <p:nvPr/>
        </p:nvSpPr>
        <p:spPr>
          <a:xfrm>
            <a:off x="522208" y="1357867"/>
            <a:ext cx="11248795" cy="75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Статическая растяжка должна быть выполнена на протяжении 30 </a:t>
            </a:r>
            <a:r>
              <a:rPr lang="ru-RU" sz="2000" dirty="0" smtClean="0"/>
              <a:t>с. </a:t>
            </a:r>
            <a:r>
              <a:rPr lang="ru-RU" sz="2000" dirty="0"/>
              <a:t>по 2-4 раза на мышцу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Ниже представлены некоторые </a:t>
            </a:r>
            <a:r>
              <a:rPr lang="ru-RU" sz="1800" dirty="0" smtClean="0"/>
              <a:t>упражнения, которые </a:t>
            </a:r>
            <a:r>
              <a:rPr lang="ru-RU" sz="1800" dirty="0"/>
              <a:t>вы можете использовать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9C8D95-3C8E-483D-8FC7-605B178B04CA}"/>
              </a:ext>
            </a:extLst>
          </p:cNvPr>
          <p:cNvSpPr txBox="1"/>
          <p:nvPr/>
        </p:nvSpPr>
        <p:spPr>
          <a:xfrm>
            <a:off x="10259017" y="4645567"/>
            <a:ext cx="1932983" cy="8148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Растягивание четырехглавой мышцы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31E553-143B-41F3-ABD1-16EDFBE280F0}"/>
              </a:ext>
            </a:extLst>
          </p:cNvPr>
          <p:cNvSpPr txBox="1"/>
          <p:nvPr/>
        </p:nvSpPr>
        <p:spPr>
          <a:xfrm>
            <a:off x="281354" y="2466135"/>
            <a:ext cx="1938911" cy="9040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Растягивание икроножных мышц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AB811B6-535C-4127-8CD5-5627B4737143}"/>
              </a:ext>
            </a:extLst>
          </p:cNvPr>
          <p:cNvSpPr txBox="1"/>
          <p:nvPr/>
        </p:nvSpPr>
        <p:spPr>
          <a:xfrm>
            <a:off x="10259017" y="2342038"/>
            <a:ext cx="1850137" cy="11522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Растягивание мышц задней поверхности бедра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DD02142-3587-4E5A-979C-A5B1E3AF3EA1}"/>
              </a:ext>
            </a:extLst>
          </p:cNvPr>
          <p:cNvSpPr txBox="1"/>
          <p:nvPr/>
        </p:nvSpPr>
        <p:spPr>
          <a:xfrm>
            <a:off x="174171" y="4589574"/>
            <a:ext cx="2046093" cy="8707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Растягивание мышц плечевого пояса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Media33-converted">
            <a:hlinkClick r:id="" action="ppaction://media"/>
            <a:extLst>
              <a:ext uri="{FF2B5EF4-FFF2-40B4-BE49-F238E27FC236}">
                <a16:creationId xmlns="" xmlns:a16="http://schemas.microsoft.com/office/drawing/2014/main" id="{09A53EEC-3F3E-4A18-B019-2E43666016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334918" y="2109961"/>
            <a:ext cx="3717290" cy="2090976"/>
          </a:xfrm>
          <a:prstGeom prst="rect">
            <a:avLst/>
          </a:prstGeom>
        </p:spPr>
      </p:pic>
      <p:pic>
        <p:nvPicPr>
          <p:cNvPr id="3" name="Media34-converted">
            <a:hlinkClick r:id="" action="ppaction://media"/>
            <a:extLst>
              <a:ext uri="{FF2B5EF4-FFF2-40B4-BE49-F238E27FC236}">
                <a16:creationId xmlns="" xmlns:a16="http://schemas.microsoft.com/office/drawing/2014/main" id="{F82FC35E-41F8-46A9-B7A4-BABBEAA25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334476" y="4358888"/>
            <a:ext cx="3717289" cy="2090976"/>
          </a:xfrm>
          <a:prstGeom prst="rect">
            <a:avLst/>
          </a:prstGeom>
        </p:spPr>
      </p:pic>
      <p:pic>
        <p:nvPicPr>
          <p:cNvPr id="4" name="Media35-converted">
            <a:hlinkClick r:id="" action="ppaction://media"/>
            <a:extLst>
              <a:ext uri="{FF2B5EF4-FFF2-40B4-BE49-F238E27FC236}">
                <a16:creationId xmlns="" xmlns:a16="http://schemas.microsoft.com/office/drawing/2014/main" id="{4C0E102E-4BB9-40AF-B3B6-C15DDFD3D1B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419376" y="4358887"/>
            <a:ext cx="3717290" cy="2090977"/>
          </a:xfrm>
          <a:prstGeom prst="rect">
            <a:avLst/>
          </a:prstGeom>
        </p:spPr>
      </p:pic>
      <p:pic>
        <p:nvPicPr>
          <p:cNvPr id="5" name="Media36-converted">
            <a:hlinkClick r:id="" action="ppaction://media"/>
            <a:extLst>
              <a:ext uri="{FF2B5EF4-FFF2-40B4-BE49-F238E27FC236}">
                <a16:creationId xmlns="" xmlns:a16="http://schemas.microsoft.com/office/drawing/2014/main" id="{61848F77-8A97-42B4-AAE9-B96076247E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6419375" y="2109961"/>
            <a:ext cx="3717291" cy="20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D9407A-E2BF-4DA7-B671-9ACBD8AC5F79}"/>
              </a:ext>
            </a:extLst>
          </p:cNvPr>
          <p:cNvSpPr txBox="1"/>
          <p:nvPr/>
        </p:nvSpPr>
        <p:spPr>
          <a:xfrm>
            <a:off x="9178835" y="6337714"/>
            <a:ext cx="288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3029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4A58E5-CED7-4EB9-AEA7-B19FE570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Разминка, </a:t>
            </a:r>
            <a:r>
              <a:rPr lang="ru-RU" b="1" dirty="0" smtClean="0"/>
              <a:t>заминка </a:t>
            </a:r>
            <a:r>
              <a:rPr lang="ru-RU" b="1" dirty="0"/>
              <a:t>и </a:t>
            </a:r>
            <a:r>
              <a:rPr lang="ru-RU" b="1" dirty="0" smtClean="0"/>
              <a:t>гибкость </a:t>
            </a:r>
            <a:r>
              <a:rPr lang="en-US" b="1" dirty="0" smtClean="0"/>
              <a:t> 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xmlns="" val="63780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8F99EF2D-F300-45D1-BB6E-D7193496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95342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Разминка. Упражнения на баланс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65BC0596-5B90-40BB-9956-4BE109C7344E}"/>
              </a:ext>
            </a:extLst>
          </p:cNvPr>
          <p:cNvSpPr txBox="1">
            <a:spLocks/>
          </p:cNvSpPr>
          <p:nvPr/>
        </p:nvSpPr>
        <p:spPr>
          <a:xfrm>
            <a:off x="528700" y="1745962"/>
            <a:ext cx="10992740" cy="3538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ru-RU" dirty="0"/>
              <a:t>Баланс </a:t>
            </a:r>
            <a:r>
              <a:rPr lang="ru-RU" dirty="0" smtClean="0"/>
              <a:t>- это </a:t>
            </a:r>
            <a:r>
              <a:rPr lang="ru-RU" dirty="0"/>
              <a:t>ключевой элемент в спортивных достижениях и повседневной жизни </a:t>
            </a:r>
            <a:endParaRPr lang="en-US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Способность поддерживать баланс во время бега</a:t>
            </a:r>
            <a:r>
              <a:rPr lang="ru-RU" dirty="0" smtClean="0"/>
              <a:t>, бросков, ударов </a:t>
            </a:r>
            <a:r>
              <a:rPr lang="ru-RU" dirty="0"/>
              <a:t>и </a:t>
            </a:r>
            <a:r>
              <a:rPr lang="ru-RU" dirty="0" smtClean="0"/>
              <a:t>т.д. является </a:t>
            </a:r>
            <a:r>
              <a:rPr lang="ru-RU" dirty="0"/>
              <a:t>существенно </a:t>
            </a:r>
            <a:r>
              <a:rPr lang="ru-RU" dirty="0" smtClean="0"/>
              <a:t>важной </a:t>
            </a:r>
            <a:r>
              <a:rPr lang="ru-RU" dirty="0"/>
              <a:t>в регби </a:t>
            </a:r>
            <a:endParaRPr lang="en-US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Можете ли вы придумать какие-либо упражнения на равновесие, которые можно было бы использовать с детьми?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002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11AC87CC-5E1C-4011-A8AC-828D3825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95" y="222867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Примеры упражнений на баланс </a:t>
            </a:r>
            <a:r>
              <a:rPr lang="en-US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06F327-8E89-449F-A6B5-2ADE739E1BC9}"/>
              </a:ext>
            </a:extLst>
          </p:cNvPr>
          <p:cNvSpPr txBox="1"/>
          <p:nvPr/>
        </p:nvSpPr>
        <p:spPr>
          <a:xfrm>
            <a:off x="8207229" y="4722597"/>
            <a:ext cx="3805805" cy="4943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Броски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ловля,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стоя на одной ноге 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10EE48-1262-47A6-94C0-1EFD6A9F9824}"/>
              </a:ext>
            </a:extLst>
          </p:cNvPr>
          <p:cNvSpPr txBox="1"/>
          <p:nvPr/>
        </p:nvSpPr>
        <p:spPr>
          <a:xfrm>
            <a:off x="237689" y="4678108"/>
            <a:ext cx="3805806" cy="4188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одной ноге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F12599-CACE-430F-BE13-AB60AD4057FA}"/>
              </a:ext>
            </a:extLst>
          </p:cNvPr>
          <p:cNvSpPr txBox="1"/>
          <p:nvPr/>
        </p:nvSpPr>
        <p:spPr>
          <a:xfrm>
            <a:off x="4222459" y="4756486"/>
            <a:ext cx="3805806" cy="4783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Касание частей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тела,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стоя на одной ноге 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edia23-converted">
            <a:hlinkClick r:id="" action="ppaction://media"/>
            <a:extLst>
              <a:ext uri="{FF2B5EF4-FFF2-40B4-BE49-F238E27FC236}">
                <a16:creationId xmlns="" xmlns:a16="http://schemas.microsoft.com/office/drawing/2014/main" id="{36D17D55-0DA3-496E-B7ED-D3ADDEFB23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37689" y="1901666"/>
            <a:ext cx="3805806" cy="2140766"/>
          </a:xfrm>
          <a:prstGeom prst="rect">
            <a:avLst/>
          </a:prstGeom>
        </p:spPr>
      </p:pic>
      <p:pic>
        <p:nvPicPr>
          <p:cNvPr id="13" name="Media24-converted">
            <a:hlinkClick r:id="" action="ppaction://media"/>
            <a:extLst>
              <a:ext uri="{FF2B5EF4-FFF2-40B4-BE49-F238E27FC236}">
                <a16:creationId xmlns="" xmlns:a16="http://schemas.microsoft.com/office/drawing/2014/main" id="{4354B044-56F2-4EB9-94D0-6514766B4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22459" y="1901666"/>
            <a:ext cx="3805806" cy="2140766"/>
          </a:xfrm>
          <a:prstGeom prst="rect">
            <a:avLst/>
          </a:prstGeom>
        </p:spPr>
      </p:pic>
      <p:pic>
        <p:nvPicPr>
          <p:cNvPr id="14" name="Media25-converted">
            <a:hlinkClick r:id="" action="ppaction://media"/>
            <a:extLst>
              <a:ext uri="{FF2B5EF4-FFF2-40B4-BE49-F238E27FC236}">
                <a16:creationId xmlns="" xmlns:a16="http://schemas.microsoft.com/office/drawing/2014/main" id="{F5B7219A-1747-4EF2-8A72-63307C0B3F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207230" y="1901666"/>
            <a:ext cx="3805806" cy="21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6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929B2B62-0DBE-42FD-8631-F258700E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53805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Примеры упражнений на баланс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984AB5-AC1F-4CDE-8A6E-2CC534AA8825}"/>
              </a:ext>
            </a:extLst>
          </p:cNvPr>
          <p:cNvSpPr txBox="1"/>
          <p:nvPr/>
        </p:nvSpPr>
        <p:spPr>
          <a:xfrm>
            <a:off x="1826041" y="5313937"/>
            <a:ext cx="2210637" cy="3014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Прыжки </a:t>
            </a:r>
            <a:r>
              <a:rPr lang="en-I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9BF051-879C-4CD3-A229-A56D71CD89CD}"/>
              </a:ext>
            </a:extLst>
          </p:cNvPr>
          <p:cNvSpPr txBox="1"/>
          <p:nvPr/>
        </p:nvSpPr>
        <p:spPr>
          <a:xfrm>
            <a:off x="6095790" y="5349105"/>
            <a:ext cx="5186253" cy="231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Дотягивание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стоя на одной ноге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Media26-converted">
            <a:hlinkClick r:id="" action="ppaction://media"/>
            <a:extLst>
              <a:ext uri="{FF2B5EF4-FFF2-40B4-BE49-F238E27FC236}">
                <a16:creationId xmlns="" xmlns:a16="http://schemas.microsoft.com/office/drawing/2014/main" id="{D19D9010-E71A-4BF4-9DD8-1160627087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2208" y="1861312"/>
            <a:ext cx="5186253" cy="2917267"/>
          </a:xfrm>
          <a:prstGeom prst="rect">
            <a:avLst/>
          </a:prstGeom>
        </p:spPr>
      </p:pic>
      <p:pic>
        <p:nvPicPr>
          <p:cNvPr id="3" name="Media27-converted">
            <a:hlinkClick r:id="" action="ppaction://media"/>
            <a:extLst>
              <a:ext uri="{FF2B5EF4-FFF2-40B4-BE49-F238E27FC236}">
                <a16:creationId xmlns="" xmlns:a16="http://schemas.microsoft.com/office/drawing/2014/main" id="{8A263E66-89E8-4A7A-93CD-4F900660A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95791" y="1861312"/>
            <a:ext cx="5186253" cy="29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6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01E12DAE-4CF7-4C07-8455-7D64EDE0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94064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Разминка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28A835AD-3A39-46E9-80A0-BBDCC7BA3ED0}"/>
              </a:ext>
            </a:extLst>
          </p:cNvPr>
          <p:cNvSpPr txBox="1">
            <a:spLocks/>
          </p:cNvSpPr>
          <p:nvPr/>
        </p:nvSpPr>
        <p:spPr>
          <a:xfrm>
            <a:off x="522208" y="1737533"/>
            <a:ext cx="10709386" cy="36791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ru-RU" dirty="0"/>
              <a:t>Поскольку регби </a:t>
            </a:r>
            <a:r>
              <a:rPr lang="ru-RU" dirty="0" smtClean="0"/>
              <a:t>основано </a:t>
            </a:r>
            <a:r>
              <a:rPr lang="ru-RU" dirty="0"/>
              <a:t>на </a:t>
            </a:r>
            <a:r>
              <a:rPr lang="ru-RU" dirty="0" smtClean="0"/>
              <a:t>движениях: </a:t>
            </a:r>
            <a:r>
              <a:rPr lang="ru-RU" dirty="0"/>
              <a:t>чем больше растяжка может сочетаться с движением, тем лучше для производительности.</a:t>
            </a:r>
            <a:endParaRPr lang="en-IE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Динамическая растяжка в регби включает выполнение функциональных движений, которые относятся к регби и демонстрируют полный диапазон движений.</a:t>
            </a:r>
            <a:endParaRPr lang="en-IE" dirty="0"/>
          </a:p>
          <a:p>
            <a:pPr marL="285750" indent="-285750">
              <a:spcAft>
                <a:spcPts val="600"/>
              </a:spcAft>
            </a:pPr>
            <a:r>
              <a:rPr lang="ru-RU" dirty="0"/>
              <a:t>Какие динамические упражнения на растяжку вы считаете полезными при разминке в регби?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14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4936069A-12EC-40BE-9D41-79D7A3C0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51" y="291655"/>
            <a:ext cx="8574905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Примеры динамической растяжки </a:t>
            </a:r>
            <a:r>
              <a:rPr lang="en-US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43DC37-14A7-45BE-AE65-4494A776343C}"/>
              </a:ext>
            </a:extLst>
          </p:cNvPr>
          <p:cNvSpPr txBox="1"/>
          <p:nvPr/>
        </p:nvSpPr>
        <p:spPr>
          <a:xfrm>
            <a:off x="9500753" y="4801803"/>
            <a:ext cx="1225413" cy="308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Выпады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977FFC-3A17-4B35-AB61-AB5298BA0911}"/>
              </a:ext>
            </a:extLst>
          </p:cNvPr>
          <p:cNvSpPr txBox="1"/>
          <p:nvPr/>
        </p:nvSpPr>
        <p:spPr>
          <a:xfrm>
            <a:off x="113428" y="4801805"/>
            <a:ext cx="3930223" cy="3082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Ходьба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приседаниями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69EE36-CC14-4BB6-9978-73B8796A11F5}"/>
              </a:ext>
            </a:extLst>
          </p:cNvPr>
          <p:cNvSpPr txBox="1"/>
          <p:nvPr/>
        </p:nvSpPr>
        <p:spPr>
          <a:xfrm>
            <a:off x="5577360" y="4801804"/>
            <a:ext cx="1225412" cy="308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Удары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Media28-converted">
            <a:hlinkClick r:id="" action="ppaction://media"/>
            <a:extLst>
              <a:ext uri="{FF2B5EF4-FFF2-40B4-BE49-F238E27FC236}">
                <a16:creationId xmlns="" xmlns:a16="http://schemas.microsoft.com/office/drawing/2014/main" id="{4CB4FA5E-C068-4B37-8C08-F7D8C3082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428" y="1991033"/>
            <a:ext cx="3930223" cy="2210751"/>
          </a:xfrm>
          <a:prstGeom prst="rect">
            <a:avLst/>
          </a:prstGeom>
        </p:spPr>
      </p:pic>
      <p:pic>
        <p:nvPicPr>
          <p:cNvPr id="3" name="Media29-converted">
            <a:hlinkClick r:id="" action="ppaction://media"/>
            <a:extLst>
              <a:ext uri="{FF2B5EF4-FFF2-40B4-BE49-F238E27FC236}">
                <a16:creationId xmlns="" xmlns:a16="http://schemas.microsoft.com/office/drawing/2014/main" id="{D82FFA5D-B2E3-4B77-B3CF-04D8F174F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125552" y="1991033"/>
            <a:ext cx="3930224" cy="2210751"/>
          </a:xfrm>
          <a:prstGeom prst="rect">
            <a:avLst/>
          </a:prstGeom>
        </p:spPr>
      </p:pic>
      <p:pic>
        <p:nvPicPr>
          <p:cNvPr id="13" name="Media30-converted">
            <a:hlinkClick r:id="" action="ppaction://media"/>
            <a:extLst>
              <a:ext uri="{FF2B5EF4-FFF2-40B4-BE49-F238E27FC236}">
                <a16:creationId xmlns="" xmlns:a16="http://schemas.microsoft.com/office/drawing/2014/main" id="{114DDACD-90F3-4B1A-8A30-587B977B2E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148348" y="1991033"/>
            <a:ext cx="3930224" cy="22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9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81D3F64-C093-41C5-A6A5-AAFB3088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78564"/>
            <a:ext cx="9153015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Примеры динамической растяжки </a:t>
            </a:r>
            <a:r>
              <a:rPr lang="en-US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5543ED5-38C4-4F8A-BCED-01A3FFC8B1A5}"/>
              </a:ext>
            </a:extLst>
          </p:cNvPr>
          <p:cNvSpPr txBox="1"/>
          <p:nvPr/>
        </p:nvSpPr>
        <p:spPr>
          <a:xfrm>
            <a:off x="6342573" y="5512727"/>
            <a:ext cx="5519460" cy="308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Гусеница / Червяк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C70A2AC-8E90-4EC8-8414-3EF70B5D0765}"/>
              </a:ext>
            </a:extLst>
          </p:cNvPr>
          <p:cNvSpPr txBox="1"/>
          <p:nvPr/>
        </p:nvSpPr>
        <p:spPr>
          <a:xfrm>
            <a:off x="329967" y="5512728"/>
            <a:ext cx="5519462" cy="308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Вращение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руками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31-converted">
            <a:hlinkClick r:id="" action="ppaction://media"/>
            <a:extLst>
              <a:ext uri="{FF2B5EF4-FFF2-40B4-BE49-F238E27FC236}">
                <a16:creationId xmlns="" xmlns:a16="http://schemas.microsoft.com/office/drawing/2014/main" id="{4F558A60-D94D-489F-96BD-49CC70D596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9967" y="1836418"/>
            <a:ext cx="5519462" cy="3104697"/>
          </a:xfrm>
          <a:prstGeom prst="rect">
            <a:avLst/>
          </a:prstGeom>
        </p:spPr>
      </p:pic>
      <p:pic>
        <p:nvPicPr>
          <p:cNvPr id="3" name="Media32-converted">
            <a:hlinkClick r:id="" action="ppaction://media"/>
            <a:extLst>
              <a:ext uri="{FF2B5EF4-FFF2-40B4-BE49-F238E27FC236}">
                <a16:creationId xmlns="" xmlns:a16="http://schemas.microsoft.com/office/drawing/2014/main" id="{5871E73C-3EB7-42A9-94A8-2E645E4CD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42573" y="1836418"/>
            <a:ext cx="5519460" cy="31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8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5D0039E2-BFAA-4EA5-A6B4-71D05539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19870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Задание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ED59DB6C-DE84-47FA-9C72-00B66D1720E5}"/>
              </a:ext>
            </a:extLst>
          </p:cNvPr>
          <p:cNvSpPr txBox="1">
            <a:spLocks/>
          </p:cNvSpPr>
          <p:nvPr/>
        </p:nvSpPr>
        <p:spPr>
          <a:xfrm>
            <a:off x="548639" y="2123282"/>
            <a:ext cx="10781212" cy="23762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Вы должны запланировать 3 упражнения, ориентированных на движение в регби, которые подойдут для заключительной части разминки.</a:t>
            </a:r>
          </a:p>
          <a:p>
            <a:endParaRPr lang="en-US" dirty="0"/>
          </a:p>
          <a:p>
            <a:r>
              <a:rPr lang="ru-RU" dirty="0"/>
              <a:t>Затем вы научите этим действиям остальную часть группы.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5283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416</Words>
  <Application>Microsoft Office PowerPoint</Application>
  <PresentationFormat>Произвольный</PresentationFormat>
  <Paragraphs>67</Paragraphs>
  <Slides>14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Colosseum Bold</vt:lpstr>
      <vt:lpstr>Times New Roman</vt:lpstr>
      <vt:lpstr>ＭＳ Ｐゴシック</vt:lpstr>
      <vt:lpstr>Lucida Grande</vt:lpstr>
      <vt:lpstr>Arial Black</vt:lpstr>
      <vt:lpstr>Calibri</vt:lpstr>
      <vt:lpstr>Office Theme</vt:lpstr>
      <vt:lpstr>Уровень 1 - Кондиции в регби: Дети</vt:lpstr>
      <vt:lpstr>Разминка, заминка и гибкость  </vt:lpstr>
      <vt:lpstr>Разминка. Упражнения на баланс </vt:lpstr>
      <vt:lpstr>Примеры упражнений на баланс  </vt:lpstr>
      <vt:lpstr>Примеры упражнений на баланс </vt:lpstr>
      <vt:lpstr>Разминка  </vt:lpstr>
      <vt:lpstr>Примеры динамической растяжки  </vt:lpstr>
      <vt:lpstr>Примеры динамической растяжки  </vt:lpstr>
      <vt:lpstr>Задание  </vt:lpstr>
      <vt:lpstr>Задание  </vt:lpstr>
      <vt:lpstr>Заминка  </vt:lpstr>
      <vt:lpstr>Заминка </vt:lpstr>
      <vt:lpstr>Заминка  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Admin</cp:lastModifiedBy>
  <cp:revision>49</cp:revision>
  <dcterms:created xsi:type="dcterms:W3CDTF">2018-11-22T17:31:28Z</dcterms:created>
  <dcterms:modified xsi:type="dcterms:W3CDTF">2023-03-14T08:55:06Z</dcterms:modified>
</cp:coreProperties>
</file>